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3" r:id="rId3"/>
    <p:sldId id="261" r:id="rId4"/>
    <p:sldId id="286" r:id="rId5"/>
    <p:sldId id="263" r:id="rId6"/>
    <p:sldId id="284" r:id="rId7"/>
    <p:sldId id="287" r:id="rId8"/>
    <p:sldId id="288" r:id="rId9"/>
    <p:sldId id="285" r:id="rId10"/>
    <p:sldId id="289" r:id="rId11"/>
    <p:sldId id="290" r:id="rId12"/>
    <p:sldId id="296" r:id="rId13"/>
    <p:sldId id="298" r:id="rId14"/>
    <p:sldId id="274" r:id="rId15"/>
    <p:sldId id="264" r:id="rId16"/>
    <p:sldId id="291" r:id="rId17"/>
    <p:sldId id="292" r:id="rId18"/>
    <p:sldId id="294" r:id="rId19"/>
    <p:sldId id="293" r:id="rId20"/>
    <p:sldId id="297" r:id="rId21"/>
    <p:sldId id="295" r:id="rId22"/>
    <p:sldId id="299" r:id="rId23"/>
    <p:sldId id="302" r:id="rId24"/>
    <p:sldId id="275" r:id="rId25"/>
    <p:sldId id="304" r:id="rId26"/>
    <p:sldId id="303" r:id="rId27"/>
    <p:sldId id="300" r:id="rId28"/>
    <p:sldId id="301" r:id="rId29"/>
    <p:sldId id="273" r:id="rId30"/>
    <p:sldId id="278" r:id="rId3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F6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348" autoAdjust="0"/>
  </p:normalViewPr>
  <p:slideViewPr>
    <p:cSldViewPr>
      <p:cViewPr varScale="1">
        <p:scale>
          <a:sx n="82" d="100"/>
          <a:sy n="82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присутсвующие в ДОО</c:v>
                </c:pt>
              </c:strCache>
            </c:strRef>
          </c:tx>
          <c:marker>
            <c:symbol val="none"/>
          </c:marker>
          <c:cat>
            <c:numRef>
              <c:f>Лист1!$A$2:$A$22</c:f>
              <c:numCache>
                <c:formatCode>General</c:formatCode>
                <c:ptCount val="21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</c:numCache>
            </c:num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108</c:v>
                </c:pt>
                <c:pt idx="1">
                  <c:v>115</c:v>
                </c:pt>
                <c:pt idx="2">
                  <c:v>100</c:v>
                </c:pt>
                <c:pt idx="3">
                  <c:v>108</c:v>
                </c:pt>
                <c:pt idx="4">
                  <c:v>113</c:v>
                </c:pt>
                <c:pt idx="5">
                  <c:v>105</c:v>
                </c:pt>
                <c:pt idx="6">
                  <c:v>103</c:v>
                </c:pt>
                <c:pt idx="7">
                  <c:v>107</c:v>
                </c:pt>
                <c:pt idx="8">
                  <c:v>113</c:v>
                </c:pt>
                <c:pt idx="9">
                  <c:v>114</c:v>
                </c:pt>
                <c:pt idx="10">
                  <c:v>98</c:v>
                </c:pt>
                <c:pt idx="11">
                  <c:v>92</c:v>
                </c:pt>
                <c:pt idx="12">
                  <c:v>101</c:v>
                </c:pt>
                <c:pt idx="13">
                  <c:v>100</c:v>
                </c:pt>
                <c:pt idx="14">
                  <c:v>102</c:v>
                </c:pt>
                <c:pt idx="15">
                  <c:v>102</c:v>
                </c:pt>
                <c:pt idx="16">
                  <c:v>110</c:v>
                </c:pt>
                <c:pt idx="17">
                  <c:v>115</c:v>
                </c:pt>
                <c:pt idx="18">
                  <c:v>107</c:v>
                </c:pt>
                <c:pt idx="19">
                  <c:v>114</c:v>
                </c:pt>
                <c:pt idx="20">
                  <c:v>85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болезнь</c:v>
                </c:pt>
              </c:strCache>
            </c:strRef>
          </c:tx>
          <c:marker>
            <c:symbol val="none"/>
          </c:marker>
          <c:cat>
            <c:numRef>
              <c:f>Лист1!$A$2:$A$22</c:f>
              <c:numCache>
                <c:formatCode>General</c:formatCode>
                <c:ptCount val="21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</c:numCache>
            </c:num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13</c:v>
                </c:pt>
                <c:pt idx="1">
                  <c:v>13</c:v>
                </c:pt>
                <c:pt idx="2">
                  <c:v>12</c:v>
                </c:pt>
                <c:pt idx="3">
                  <c:v>14</c:v>
                </c:pt>
                <c:pt idx="4">
                  <c:v>14</c:v>
                </c:pt>
                <c:pt idx="5">
                  <c:v>20</c:v>
                </c:pt>
                <c:pt idx="6">
                  <c:v>21</c:v>
                </c:pt>
                <c:pt idx="7">
                  <c:v>27</c:v>
                </c:pt>
                <c:pt idx="8">
                  <c:v>26</c:v>
                </c:pt>
                <c:pt idx="9">
                  <c:v>25</c:v>
                </c:pt>
                <c:pt idx="10">
                  <c:v>30</c:v>
                </c:pt>
                <c:pt idx="11">
                  <c:v>31</c:v>
                </c:pt>
                <c:pt idx="12">
                  <c:v>30</c:v>
                </c:pt>
                <c:pt idx="13">
                  <c:v>30</c:v>
                </c:pt>
                <c:pt idx="14">
                  <c:v>23</c:v>
                </c:pt>
                <c:pt idx="15">
                  <c:v>25</c:v>
                </c:pt>
                <c:pt idx="16">
                  <c:v>22</c:v>
                </c:pt>
                <c:pt idx="17">
                  <c:v>24</c:v>
                </c:pt>
                <c:pt idx="18">
                  <c:v>24</c:v>
                </c:pt>
                <c:pt idx="19">
                  <c:v>30</c:v>
                </c:pt>
                <c:pt idx="20">
                  <c:v>34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заявление родителей</c:v>
                </c:pt>
              </c:strCache>
            </c:strRef>
          </c:tx>
          <c:marker>
            <c:symbol val="none"/>
          </c:marker>
          <c:cat>
            <c:numRef>
              <c:f>Лист1!$A$2:$A$22</c:f>
              <c:numCache>
                <c:formatCode>General</c:formatCode>
                <c:ptCount val="21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</c:numCache>
            </c:numRef>
          </c:cat>
          <c:val>
            <c:numRef>
              <c:f>Лист1!$D$2:$D$22</c:f>
              <c:numCache>
                <c:formatCode>General</c:formatCode>
                <c:ptCount val="21"/>
                <c:pt idx="0">
                  <c:v>59</c:v>
                </c:pt>
                <c:pt idx="1">
                  <c:v>52</c:v>
                </c:pt>
                <c:pt idx="2">
                  <c:v>68</c:v>
                </c:pt>
                <c:pt idx="3">
                  <c:v>60</c:v>
                </c:pt>
                <c:pt idx="4">
                  <c:v>55</c:v>
                </c:pt>
                <c:pt idx="5">
                  <c:v>57</c:v>
                </c:pt>
                <c:pt idx="6">
                  <c:v>61</c:v>
                </c:pt>
                <c:pt idx="7">
                  <c:v>53</c:v>
                </c:pt>
                <c:pt idx="8">
                  <c:v>47</c:v>
                </c:pt>
                <c:pt idx="9">
                  <c:v>47</c:v>
                </c:pt>
                <c:pt idx="10">
                  <c:v>57</c:v>
                </c:pt>
                <c:pt idx="11">
                  <c:v>62</c:v>
                </c:pt>
                <c:pt idx="12">
                  <c:v>57</c:v>
                </c:pt>
                <c:pt idx="13">
                  <c:v>58</c:v>
                </c:pt>
                <c:pt idx="14">
                  <c:v>63</c:v>
                </c:pt>
                <c:pt idx="15">
                  <c:v>61</c:v>
                </c:pt>
                <c:pt idx="16">
                  <c:v>50</c:v>
                </c:pt>
                <c:pt idx="17">
                  <c:v>43</c:v>
                </c:pt>
                <c:pt idx="18">
                  <c:v>51</c:v>
                </c:pt>
                <c:pt idx="19">
                  <c:v>38</c:v>
                </c:pt>
                <c:pt idx="20">
                  <c:v>63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комиссия</c:v>
                </c:pt>
              </c:strCache>
            </c:strRef>
          </c:tx>
          <c:marker>
            <c:symbol val="none"/>
          </c:marker>
          <c:cat>
            <c:numRef>
              <c:f>Лист1!$A$2:$A$22</c:f>
              <c:numCache>
                <c:formatCode>General</c:formatCode>
                <c:ptCount val="21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</c:numCache>
            </c:numRef>
          </c:cat>
          <c:val>
            <c:numRef>
              <c:f>Лист1!$E$2:$E$22</c:f>
              <c:numCache>
                <c:formatCode>General</c:formatCode>
                <c:ptCount val="21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  <c:pt idx="6">
                  <c:v>23</c:v>
                </c:pt>
                <c:pt idx="7">
                  <c:v>22</c:v>
                </c:pt>
                <c:pt idx="8">
                  <c:v>23</c:v>
                </c:pt>
                <c:pt idx="9">
                  <c:v>23</c:v>
                </c:pt>
                <c:pt idx="10">
                  <c:v>24</c:v>
                </c:pt>
                <c:pt idx="11">
                  <c:v>24</c:v>
                </c:pt>
                <c:pt idx="12">
                  <c:v>24</c:v>
                </c:pt>
                <c:pt idx="13">
                  <c:v>24</c:v>
                </c:pt>
                <c:pt idx="14">
                  <c:v>24</c:v>
                </c:pt>
                <c:pt idx="15">
                  <c:v>24</c:v>
                </c:pt>
                <c:pt idx="16">
                  <c:v>30</c:v>
                </c:pt>
                <c:pt idx="17">
                  <c:v>30</c:v>
                </c:pt>
                <c:pt idx="18">
                  <c:v>30</c:v>
                </c:pt>
                <c:pt idx="19">
                  <c:v>30</c:v>
                </c:pt>
                <c:pt idx="20">
                  <c:v>30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По МЗ</c:v>
                </c:pt>
              </c:strCache>
            </c:strRef>
          </c:tx>
          <c:marker>
            <c:symbol val="none"/>
          </c:marker>
          <c:cat>
            <c:numRef>
              <c:f>Лист1!$A$2:$A$22</c:f>
              <c:numCache>
                <c:formatCode>General</c:formatCode>
                <c:ptCount val="21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</c:numCache>
            </c:numRef>
          </c:cat>
          <c:val>
            <c:numRef>
              <c:f>Лист1!$F$2:$F$22</c:f>
              <c:numCache>
                <c:formatCode>General</c:formatCode>
                <c:ptCount val="21"/>
                <c:pt idx="0">
                  <c:v>205</c:v>
                </c:pt>
                <c:pt idx="1">
                  <c:v>205</c:v>
                </c:pt>
                <c:pt idx="2">
                  <c:v>205</c:v>
                </c:pt>
                <c:pt idx="3">
                  <c:v>206</c:v>
                </c:pt>
                <c:pt idx="4">
                  <c:v>206</c:v>
                </c:pt>
                <c:pt idx="5">
                  <c:v>206</c:v>
                </c:pt>
                <c:pt idx="6">
                  <c:v>208</c:v>
                </c:pt>
                <c:pt idx="7">
                  <c:v>209</c:v>
                </c:pt>
                <c:pt idx="8">
                  <c:v>209</c:v>
                </c:pt>
                <c:pt idx="9">
                  <c:v>209</c:v>
                </c:pt>
                <c:pt idx="10">
                  <c:v>209</c:v>
                </c:pt>
                <c:pt idx="11">
                  <c:v>209</c:v>
                </c:pt>
                <c:pt idx="12">
                  <c:v>212</c:v>
                </c:pt>
                <c:pt idx="13">
                  <c:v>212</c:v>
                </c:pt>
                <c:pt idx="14">
                  <c:v>212</c:v>
                </c:pt>
                <c:pt idx="15">
                  <c:v>212</c:v>
                </c:pt>
                <c:pt idx="16">
                  <c:v>212</c:v>
                </c:pt>
                <c:pt idx="17">
                  <c:v>212</c:v>
                </c:pt>
                <c:pt idx="18">
                  <c:v>212</c:v>
                </c:pt>
                <c:pt idx="19">
                  <c:v>212</c:v>
                </c:pt>
                <c:pt idx="20">
                  <c:v>212</c:v>
                </c:pt>
              </c:numCache>
            </c:numRef>
          </c:val>
        </c:ser>
        <c:dLbls/>
        <c:dropLines/>
        <c:marker val="1"/>
        <c:axId val="122843904"/>
        <c:axId val="122845824"/>
      </c:lineChart>
      <c:catAx>
        <c:axId val="1228439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дни</a:t>
                </a:r>
                <a:r>
                  <a:rPr lang="ru-RU" baseline="0"/>
                  <a:t> месяца</a:t>
                </a:r>
                <a:endParaRPr lang="ru-RU"/>
              </a:p>
            </c:rich>
          </c:tx>
          <c:layout/>
        </c:title>
        <c:numFmt formatCode="General" sourceLinked="1"/>
        <c:majorTickMark val="none"/>
        <c:tickLblPos val="nextTo"/>
        <c:crossAx val="122845824"/>
        <c:crosses val="autoZero"/>
        <c:auto val="1"/>
        <c:lblAlgn val="ctr"/>
        <c:lblOffset val="100"/>
      </c:catAx>
      <c:valAx>
        <c:axId val="1228458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Количество</a:t>
                </a:r>
                <a:r>
                  <a:rPr lang="ru-RU" baseline="0"/>
                  <a:t> детей</a:t>
                </a:r>
                <a:endParaRPr lang="ru-RU"/>
              </a:p>
            </c:rich>
          </c:tx>
          <c:layout/>
        </c:title>
        <c:numFmt formatCode="General" sourceLinked="1"/>
        <c:tickLblPos val="nextTo"/>
        <c:crossAx val="12284390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C1D0-5BC6-4128-970C-95622F5FEDC1}" type="datetimeFigureOut">
              <a:rPr lang="ru-RU" smtClean="0"/>
              <a:pPr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11E17-21E4-4EB2-915C-586F02B7A6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2683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11E17-21E4-4EB2-915C-586F02B7A65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11E17-21E4-4EB2-915C-586F02B7A65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8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11" name="Прямоугольник 8"/>
          <p:cNvSpPr>
            <a:spLocks noChangeArrowheads="1"/>
          </p:cNvSpPr>
          <p:nvPr/>
        </p:nvSpPr>
        <p:spPr bwMode="auto">
          <a:xfrm>
            <a:off x="1285875" y="928688"/>
            <a:ext cx="6715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общеразвивающего вида № 50 с приоритетным осуществлением деятельности </a:t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 художественно-эстетическому развитию детей»</a:t>
            </a:r>
            <a:endParaRPr lang="ru-RU" altLang="ru-RU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00188" y="2286000"/>
            <a:ext cx="6196012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ru-RU" b="1" dirty="0">
              <a:latin typeface="+mn-lt"/>
              <a:cs typeface="+mn-cs"/>
            </a:endParaRPr>
          </a:p>
          <a:p>
            <a:pPr marL="274320" indent="-27432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 smtClean="0"/>
              <a:t> Основные результаты деятельности ДОУ за 2024-2025 учебный год. Основные задачи деятельности с  обучающимися, их семьями и педагогами на 2025-2026 учебный год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ru-RU" sz="1600" b="1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71538" y="357166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2212959" cy="394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928670"/>
            <a:ext cx="3526377" cy="264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214942" y="3643314"/>
            <a:ext cx="307183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Конкурс лучших методических разработок "Воспитание семейных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ценностей-семейных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традиций"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3786190"/>
            <a:ext cx="2882901" cy="288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500570"/>
            <a:ext cx="2855901" cy="215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43174" y="1571612"/>
            <a:ext cx="24336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КВИЗ «Память сильнее времени»</a:t>
            </a:r>
          </a:p>
          <a:p>
            <a:pPr algn="ctr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КВИЗ «Что мы Родиной зовем»</a:t>
            </a:r>
          </a:p>
          <a:p>
            <a:pPr algn="ctr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«Культурный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полиатлон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ГТО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1538" y="357166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28662" y="1071546"/>
            <a:ext cx="71437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В 2022 году одержали победу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Конкурсном отборе  на предоставление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распределение субсидий бюджетам муниципальных районов, городских округов и муниципальных округов Красноярского края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проведение мероприятий, направленных на обеспечение безопасного участия детей в дорожном движении.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643182"/>
            <a:ext cx="507999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00760" y="2714620"/>
            <a:ext cx="2857488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dirty="0" smtClean="0"/>
              <a:t>Всероссийский конкурс грантов для работников образования СОТ</a:t>
            </a:r>
            <a:r>
              <a:rPr lang="en-US" sz="2000" b="1" dirty="0" smtClean="0"/>
              <a:t> -</a:t>
            </a:r>
            <a:r>
              <a:rPr lang="ru-RU" sz="2000" b="1" dirty="0" smtClean="0"/>
              <a:t>  2025</a:t>
            </a:r>
            <a:endParaRPr lang="en-US" sz="20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/>
              <a:t>Россия - страна возможностей: «Моя страна – моя Россия»</a:t>
            </a:r>
            <a:endParaRPr lang="en-US" sz="2000" b="1" dirty="0" smtClean="0"/>
          </a:p>
          <a:p>
            <a:pPr algn="ctr">
              <a:buFont typeface="Arial" pitchFamily="34" charset="0"/>
              <a:buChar char="•"/>
            </a:pPr>
            <a:endParaRPr lang="ru-RU" sz="2000" b="1" dirty="0" smtClean="0"/>
          </a:p>
          <a:p>
            <a:pPr algn="ctr">
              <a:buFont typeface="Arial" pitchFamily="34" charset="0"/>
              <a:buChar char="•"/>
            </a:pPr>
            <a:endParaRPr lang="ru-RU" sz="2000" b="1" dirty="0" smtClean="0"/>
          </a:p>
          <a:p>
            <a:pPr algn="ctr" eaLnBrk="1" hangingPunct="1">
              <a:buFont typeface="Arial" pitchFamily="34" charset="0"/>
              <a:buChar char="•"/>
            </a:pP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22090" y="178455"/>
            <a:ext cx="649979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/>
              <a:t>Муниципальная базовая площадка</a:t>
            </a:r>
          </a:p>
          <a:p>
            <a:pPr lvl="0" algn="ctr"/>
            <a:r>
              <a:rPr lang="ru-RU" sz="2400" b="1" dirty="0"/>
              <a:t>«Формирование читательской грамотности</a:t>
            </a:r>
            <a:r>
              <a:rPr lang="ru-RU" sz="2400" b="1" dirty="0" smtClean="0"/>
              <a:t>»</a:t>
            </a:r>
          </a:p>
          <a:p>
            <a:pPr lvl="0" algn="ctr"/>
            <a:endParaRPr lang="ru-RU" sz="2400" b="1" dirty="0"/>
          </a:p>
          <a:p>
            <a:endParaRPr lang="ru-RU" sz="2800" b="1" dirty="0"/>
          </a:p>
        </p:txBody>
      </p:sp>
      <p:pic>
        <p:nvPicPr>
          <p:cNvPr id="4" name="Picture 2" descr="http://ds50.ucoz.com/2022-23/foto/logoped/posobij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430855"/>
            <a:ext cx="2885214" cy="2163911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1521" y="955574"/>
            <a:ext cx="3672408" cy="27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560" y="3744341"/>
            <a:ext cx="2570651" cy="257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838482" y="3933056"/>
            <a:ext cx="51260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1600" b="1" dirty="0"/>
              <a:t>Сформирована методическая копилка на сайте ДОО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/>
              <a:t>Работает онлайн кабинет дидактических пособий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/>
              <a:t>Проводятся практикумы для всех педагогов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/>
              <a:t>Сформировались устойчивые понятия у педагогов о применении технологий формирования ФГ.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/>
              <a:t>Создана образовательная среда позволяющая эффективно реализовывать современные задачи и направления.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635308593"/>
      </p:ext>
    </p:extLst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710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421083"/>
            <a:ext cx="69043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Родительский лекторий :«Современный дошкольник»</a:t>
            </a:r>
            <a:endParaRPr lang="ru-RU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63" y="1628799"/>
            <a:ext cx="3321712" cy="186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32756"/>
            <a:ext cx="42672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78" y="3933056"/>
            <a:ext cx="3725881" cy="2095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14958" y="4089872"/>
            <a:ext cx="43335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Действует с 2023 года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Проведено более 15 мастер-классов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Приняли участие более 100 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Приняли участие более 20 педагогов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50665590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1026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31730"/>
            <a:ext cx="49911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71538" y="357166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Анкетирование родителей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3122" y="4221088"/>
            <a:ext cx="42481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6567"/>
            <a:ext cx="3153735" cy="236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5602782"/>
            <a:ext cx="3054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Проект «Хлеб всему голова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5807" y="2924944"/>
            <a:ext cx="4401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Проект «Русские традиции. </a:t>
            </a:r>
            <a:r>
              <a:rPr lang="ru-RU" sz="2000" b="1" dirty="0" err="1" smtClean="0"/>
              <a:t>Калядки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8680"/>
            <a:ext cx="2549270" cy="3434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75082" y="4264314"/>
            <a:ext cx="3390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Проект «Есть такая профессия – Родину защищать»</a:t>
            </a:r>
            <a:endParaRPr lang="ru-RU" b="1" dirty="0"/>
          </a:p>
        </p:txBody>
      </p:sp>
      <p:pic>
        <p:nvPicPr>
          <p:cNvPr id="2053" name="Picture 5" descr="D:\отчет уо\фото в уо\хлеб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962" y="3554050"/>
            <a:ext cx="2072881" cy="276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2623" y="317847"/>
            <a:ext cx="2208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Мастер-классы</a:t>
            </a:r>
            <a:endParaRPr lang="ru-RU" sz="2400" b="1" dirty="0"/>
          </a:p>
        </p:txBody>
      </p:sp>
      <p:pic>
        <p:nvPicPr>
          <p:cNvPr id="4098" name="Picture 2" descr="D:\отчет уо\фото в уо\родители\мк 2 мл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91" y="1137922"/>
            <a:ext cx="3111810" cy="311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отчет уо\фото в уо\родители\мк новый год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618" y="4437112"/>
            <a:ext cx="2839244" cy="212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отчет уо\фото в уо\родители\мк пасх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9158" y="3415694"/>
            <a:ext cx="2249742" cy="299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отчет уо\фото в уо\родители\мк подготовит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84984"/>
            <a:ext cx="2763196" cy="27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отчет уо\фото в уо\родители\мк ср 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87" y="1139167"/>
            <a:ext cx="4063380" cy="182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45889" y="2976493"/>
            <a:ext cx="3126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"Растим будущих грамотеев"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6191910"/>
            <a:ext cx="2647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«Сказка учит нас добру»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7667" y="214592"/>
            <a:ext cx="3075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/>
              <a:t>"Оформим к новому году группу"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230567704"/>
      </p:ext>
    </p:extLst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5122" name="Picture 2" descr="D:\отчет уо\фото в уо\родители\день здоровь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4086683" cy="205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6749" y="2745923"/>
            <a:ext cx="1939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«День здоровья»</a:t>
            </a:r>
            <a:endParaRPr lang="ru-RU" b="1" dirty="0"/>
          </a:p>
        </p:txBody>
      </p:sp>
      <p:pic>
        <p:nvPicPr>
          <p:cNvPr id="5124" name="Picture 4" descr="D:\отчет уо\фото в уо\родители\день здоровья 2 мл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357166"/>
            <a:ext cx="3089403" cy="276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отчет уо\фото в уо\родители\веселимся не скучаем развлечение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511" y="3429000"/>
            <a:ext cx="3622543" cy="271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343" y="6237312"/>
            <a:ext cx="2785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«Веселимся не скучаем</a:t>
            </a:r>
            <a:r>
              <a:rPr lang="ru-RU" dirty="0" smtClean="0"/>
              <a:t>»  </a:t>
            </a:r>
            <a:endParaRPr lang="ru-RU" dirty="0"/>
          </a:p>
        </p:txBody>
      </p:sp>
      <p:pic>
        <p:nvPicPr>
          <p:cNvPr id="5126" name="Picture 6" descr="D:\отчет уо\фото в уо\родители\игра семейный бюджет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87" y="3933055"/>
            <a:ext cx="3346935" cy="251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32144" y="3429000"/>
            <a:ext cx="2870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Игра «Семейный бюджет»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557896753"/>
      </p:ext>
    </p:extLst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97548" y="164387"/>
            <a:ext cx="2028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Результаты: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814" y="687607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Онлайн клубы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69111" y="735105"/>
            <a:ext cx="4943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Дополнительное образование</a:t>
            </a:r>
            <a:endParaRPr lang="ru-RU" sz="2800" b="1" dirty="0"/>
          </a:p>
        </p:txBody>
      </p:sp>
      <p:pic>
        <p:nvPicPr>
          <p:cNvPr id="1026" name="Picture 2" descr="D:\отчет уо\фото в уо\дети\занимательная леп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25778"/>
            <a:ext cx="2806503" cy="280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35583" y="4649866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общеразвивающая программа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- 25 человек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общеразвивающая программа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«Цветные ладошки» - 21 человека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общеразвивающая программа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«Занимательная лепка» - 23 человек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891" y="1291291"/>
            <a:ext cx="2965588" cy="293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504" y="1700808"/>
            <a:ext cx="3044399" cy="276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4112292"/>
      </p:ext>
    </p:extLst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6146" name="Picture 2" descr="D:\отчет уо\фото в уо\родители\папа мама я спорт семь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561" y="746877"/>
            <a:ext cx="2222818" cy="314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отчет уо\фото в уо\родители\зарница 3 место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28608"/>
            <a:ext cx="2271033" cy="312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отчет уо\фото в уо\родители\3 место наш многонац кра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408" y="4073318"/>
            <a:ext cx="3889107" cy="219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85799" y="188640"/>
            <a:ext cx="37066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3 место – «Наш многонациональный край»</a:t>
            </a:r>
          </a:p>
          <a:p>
            <a:r>
              <a:rPr lang="ru-RU" b="1" dirty="0" smtClean="0"/>
              <a:t>3 место – «</a:t>
            </a:r>
            <a:r>
              <a:rPr lang="ru-RU" b="1" dirty="0" err="1" smtClean="0"/>
              <a:t>Зарничка</a:t>
            </a:r>
            <a:r>
              <a:rPr lang="ru-RU" b="1" dirty="0" smtClean="0"/>
              <a:t>»</a:t>
            </a:r>
          </a:p>
          <a:p>
            <a:r>
              <a:rPr lang="ru-RU" b="1" dirty="0" smtClean="0"/>
              <a:t>2 место «Спортивная семья»</a:t>
            </a:r>
          </a:p>
          <a:p>
            <a:r>
              <a:rPr lang="ru-RU" b="1" dirty="0" smtClean="0"/>
              <a:t>2 место «Путешествие в страну счастливого детства»</a:t>
            </a:r>
          </a:p>
          <a:p>
            <a:r>
              <a:rPr lang="ru-RU" b="1" dirty="0" smtClean="0"/>
              <a:t>«Мама</a:t>
            </a:r>
            <a:r>
              <a:rPr lang="ru-RU" b="1" dirty="0"/>
              <a:t>, папа, я - безопасная </a:t>
            </a:r>
            <a:r>
              <a:rPr lang="ru-RU" b="1" dirty="0" smtClean="0"/>
              <a:t>семья»</a:t>
            </a:r>
          </a:p>
          <a:p>
            <a:r>
              <a:rPr lang="ru-RU" b="1" dirty="0" smtClean="0"/>
              <a:t>«Всей </a:t>
            </a:r>
            <a:r>
              <a:rPr lang="ru-RU" b="1" dirty="0"/>
              <a:t>семьей на старт</a:t>
            </a:r>
            <a:r>
              <a:rPr lang="ru-RU" b="1" dirty="0" smtClean="0"/>
              <a:t>!»</a:t>
            </a:r>
            <a:endParaRPr lang="ru-RU" b="1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506" y="3395712"/>
            <a:ext cx="2124141" cy="305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853" y="3452642"/>
            <a:ext cx="2085975" cy="294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5521" y="159566"/>
            <a:ext cx="2028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Результаты: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76535511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1000108"/>
            <a:ext cx="72152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Общие сведения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Численность воспитанников – 215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Численность детей с ОВЗ – 32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Количество педагогов -25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(из них 4 молодых специалиста, 2 совместителя)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 КК – 12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ВКК – 2  </a:t>
            </a: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357166"/>
            <a:ext cx="4446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Повышение </a:t>
            </a:r>
            <a:r>
              <a:rPr lang="ru-RU" sz="2800" b="1" dirty="0" smtClean="0"/>
              <a:t>посещаемости</a:t>
            </a:r>
            <a:endParaRPr lang="ru-RU" sz="2800" b="1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761861109"/>
              </p:ext>
            </p:extLst>
          </p:nvPr>
        </p:nvGraphicFramePr>
        <p:xfrm>
          <a:off x="971600" y="1124744"/>
          <a:ext cx="525658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 descr="D:\отчет уо\фото в уо\родители\фг магази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43339"/>
            <a:ext cx="5112568" cy="230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1230" y="2492896"/>
            <a:ext cx="2296192" cy="373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9450647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421083"/>
            <a:ext cx="69043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Дополнительная программа технической направленности «</a:t>
            </a:r>
            <a:r>
              <a:rPr lang="ru-RU" sz="2400" b="1" dirty="0" err="1" smtClean="0"/>
              <a:t>Эврикум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28586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571876"/>
            <a:ext cx="2986086" cy="298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643314"/>
            <a:ext cx="1738879" cy="269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1357298"/>
            <a:ext cx="4608114" cy="207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4567363"/>
      </p:ext>
    </p:extLst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43306" y="214290"/>
            <a:ext cx="2028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Результаты:</a:t>
            </a:r>
            <a:endParaRPr lang="ru-RU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857232"/>
            <a:ext cx="42672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3857628"/>
            <a:ext cx="3857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Конкурс по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- конструированию «Военный транспорт»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572008"/>
            <a:ext cx="42672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572132" y="5143512"/>
            <a:ext cx="3143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Научный марафон  «Дети детям»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1000108"/>
            <a:ext cx="3571900" cy="260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000628" y="3786190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 место в конкурсе детского технического творчества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«Время первых»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714356"/>
            <a:ext cx="2071702" cy="276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857232"/>
            <a:ext cx="3314693" cy="24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071538" y="3500438"/>
            <a:ext cx="1928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«Разговоры о важном»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3643314"/>
            <a:ext cx="1857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«Центр патриотического воспитания»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0430" y="5000636"/>
            <a:ext cx="22860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Акции: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«Окна Победы»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«Тепло для Героя» 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«Красная гвоздика»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«Голубь мира»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«Стихи о войне»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214290"/>
            <a:ext cx="5596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дошкольников»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4071942"/>
            <a:ext cx="2928958" cy="249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2378616"/>
            <a:ext cx="2405973" cy="4098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14546" y="428604"/>
            <a:ext cx="506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дошкольников»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46"/>
            <a:ext cx="3070215" cy="230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285852" y="3571876"/>
            <a:ext cx="1629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Экскурсии </a:t>
            </a:r>
            <a:endParaRPr lang="ru-RU" sz="2400" b="1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4286256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1285860"/>
            <a:ext cx="2285237" cy="400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2714620"/>
            <a:ext cx="2825768" cy="212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43306" y="214290"/>
            <a:ext cx="2028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Результаты:</a:t>
            </a:r>
            <a:endParaRPr lang="ru-RU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84"/>
            <a:ext cx="2786082" cy="2070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3357562"/>
            <a:ext cx="2703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Конкурс «Голос Победы»</a:t>
            </a:r>
            <a:endParaRPr lang="ru-RU" b="1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071546"/>
            <a:ext cx="2884249" cy="193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857620" y="1071546"/>
            <a:ext cx="2699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Фестиваль «На привале»</a:t>
            </a:r>
            <a:endParaRPr lang="ru-RU" b="1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857628"/>
            <a:ext cx="3267068" cy="245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357686" y="5857892"/>
            <a:ext cx="29830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Конкурс «Строя и песни»</a:t>
            </a:r>
            <a:endParaRPr lang="ru-RU" sz="2000" b="1" dirty="0"/>
          </a:p>
        </p:txBody>
      </p:sp>
      <p:pic>
        <p:nvPicPr>
          <p:cNvPr id="6147" name="Picture 3" descr="F:\отчет уо\фото в уо\дети\эко открытка дар воину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2357430"/>
            <a:ext cx="2168341" cy="307181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643702" y="3286124"/>
            <a:ext cx="21431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3 место </a:t>
            </a:r>
          </a:p>
          <a:p>
            <a:pPr algn="ctr"/>
            <a:r>
              <a:rPr lang="ru-RU" sz="2000" b="1" dirty="0" smtClean="0"/>
              <a:t>Конкурс </a:t>
            </a:r>
          </a:p>
          <a:p>
            <a:pPr algn="ctr"/>
            <a:r>
              <a:rPr lang="ru-RU" sz="2000" b="1" dirty="0" err="1" smtClean="0"/>
              <a:t>Эко-открытка</a:t>
            </a:r>
            <a:r>
              <a:rPr lang="ru-RU" sz="2000" b="1" dirty="0" smtClean="0"/>
              <a:t> «Дар воину»</a:t>
            </a:r>
            <a:endParaRPr lang="ru-RU" sz="2000" b="1" dirty="0"/>
          </a:p>
        </p:txBody>
      </p:sp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43306" y="214290"/>
            <a:ext cx="2028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Результаты:</a:t>
            </a:r>
            <a:endParaRPr lang="ru-RU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928670"/>
            <a:ext cx="2943017" cy="301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785794"/>
            <a:ext cx="2654717" cy="30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8366"/>
            <a:ext cx="4286280" cy="241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4500570"/>
            <a:ext cx="3141653" cy="176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714744" y="2428868"/>
            <a:ext cx="19288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«Парад Победы»</a:t>
            </a:r>
            <a:endParaRPr lang="ru-RU" sz="2800" b="1" dirty="0"/>
          </a:p>
        </p:txBody>
      </p:sp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43240" y="500042"/>
            <a:ext cx="3019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«Сетевое взаимодействие»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71546"/>
            <a:ext cx="3857612" cy="173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142984"/>
            <a:ext cx="2950123" cy="393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143248"/>
            <a:ext cx="2516079" cy="33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4143380"/>
            <a:ext cx="3156096" cy="22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14744" y="571480"/>
            <a:ext cx="1886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1928808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142984"/>
            <a:ext cx="3695696" cy="277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786190"/>
            <a:ext cx="1969303" cy="26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4071942"/>
            <a:ext cx="1862146" cy="2482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1357298"/>
            <a:ext cx="2108656" cy="30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8992" y="3643314"/>
            <a:ext cx="276225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14744" y="571480"/>
            <a:ext cx="1886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raduga-50.gosuslugi.ru/netcat_files/userfiles/Konkursy/deti/1/IMG-20250323-WA0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71480"/>
            <a:ext cx="1989629" cy="2738415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571480"/>
            <a:ext cx="2033584" cy="269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1214422"/>
            <a:ext cx="2259460" cy="3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2000240"/>
            <a:ext cx="2000264" cy="284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3429000"/>
            <a:ext cx="2276965" cy="311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2264" y="3500438"/>
            <a:ext cx="2283834" cy="301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43306" y="4000504"/>
            <a:ext cx="1760009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28596" y="428604"/>
            <a:ext cx="828092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и задачи годового плана работы МБДОУ Д/с № 50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2024- 2025 учебный год.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/>
              <a:t>Цель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Создание благоприятных условий, для полноценного проживания ребёнком дошкольного возраста, формирования основ базовой культуры личности, всестороннее развитие физических и психических качеств в соответствии с возрастными и индивидуальными особенностями на основе сотрудничества взрослых и воспитанников, обеспечение безопасности жизнедеятельности дошкольника.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Повышать компетенции педагогических работников посредством организации работы по наставничеству, разработке и реализации индивидуальных образовательных маршрутов педагогов, обобщения и представления педагогического опыта, мотивации педагогов к участию в открытых мероприятиях на уровне ДОО и города.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Совершенствовать систему взаимодействия педагогов и родителей, способствовать устранению дефицитов в информационной, методической и образовательной области у родителей воспитанников.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Продолжать совершенствовать воспитательно-образовательный процесс по формированию функциональной грамотности, профориентации, патриотических чувств и гражданственности у воспитанников через технологии сетевого взаимодействия, проектной деятельности,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КВЕСТ-технологии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/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2143116"/>
            <a:ext cx="6357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/>
          </a:p>
          <a:p>
            <a:pPr algn="ctr"/>
            <a:endParaRPr lang="ru-RU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500042"/>
            <a:ext cx="3745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на следующий год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357298"/>
            <a:ext cx="607223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Продолжить деятельность по повышению посещаемости через проект «Академия финансов»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Получить лицензию на дополнительное образование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азработать положение о родительском контроле, организовать мероприятия направленные на повышение  родительских компетенций в вопросах питания детей.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Разработать  программу дополнительного образования направленную на развитие естественно - научного потенциала воспитанников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Участвовать в грантовых конкурсах  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b="1" dirty="0" smtClean="0"/>
          </a:p>
          <a:p>
            <a:pPr marL="342900" lvl="0" indent="-342900">
              <a:buFont typeface="+mj-lt"/>
              <a:buAutoNum type="arabicPeriod"/>
            </a:pPr>
            <a:endParaRPr lang="ru-RU" sz="1600" b="1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2514600"/>
            <a:ext cx="42672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990600"/>
            <a:ext cx="4724400" cy="340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47800" y="5029200"/>
            <a:ext cx="2153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Нетворкинг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5867400"/>
            <a:ext cx="41437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«Территория инклюзивных идей»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4761" y="260648"/>
            <a:ext cx="4243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Система наставничества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656019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66800" y="609600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600" y="1219200"/>
            <a:ext cx="7315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Стали более активно участвовать в конкурсах;</a:t>
            </a:r>
          </a:p>
          <a:p>
            <a:pPr marL="742950" indent="-742950" algn="just"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наставниками появилась обратная связь в виде взаимопомощи;</a:t>
            </a:r>
          </a:p>
          <a:p>
            <a:pPr marL="742950" indent="-742950" algn="just"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Появилась заинтересованность в  аттестации  на категорию;</a:t>
            </a:r>
          </a:p>
          <a:p>
            <a:pPr marL="742950" indent="-742950" algn="just"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70-80% пришедших за последние 2 года остались работать;</a:t>
            </a:r>
          </a:p>
          <a:p>
            <a:pPr marL="742950" indent="-742950" algn="just"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Включаются в творческий процесс ДОО, посещают ГМО.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Arial" pitchFamily="34" charset="0"/>
              <a:buChar char="•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66800" y="609600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Для повышения компетенции педагогов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714488"/>
            <a:ext cx="32242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Созданы:</a:t>
            </a:r>
          </a:p>
          <a:p>
            <a:pPr marL="742950" indent="-742950" algn="ctr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«Творческая группа»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рабочая группа «Патриотической воспитание»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рабочая группа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Эврикум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рабочая группа "Читательская грамотность«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«Методический совет»</a:t>
            </a:r>
          </a:p>
          <a:p>
            <a:pPr marL="742950" indent="-742950" algn="ctr">
              <a:buFont typeface="Arial" pitchFamily="34" charset="0"/>
              <a:buChar char="•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1714488"/>
            <a:ext cx="36433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Включены в работу ГМО:</a:t>
            </a:r>
          </a:p>
          <a:p>
            <a:pPr marL="742950" indent="-742950" algn="ctr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«Реализация концепции инклюзивного образования»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«Школа молодого воспитателя»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«Просветительская деятельность для родителей воспитанников ДОО»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«Актуализация воспитательного потенциала в системе дошкольного образования»</a:t>
            </a:r>
          </a:p>
          <a:p>
            <a:pPr marL="742950" indent="-74295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«Красноярский Региональный центр финансовой грамотности»</a:t>
            </a:r>
          </a:p>
          <a:p>
            <a:pPr marL="742950" indent="-742950" algn="ctr">
              <a:buFont typeface="Arial" pitchFamily="34" charset="0"/>
              <a:buChar char="•"/>
              <a:defRPr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57166"/>
            <a:ext cx="3929090" cy="241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142976" y="2857496"/>
            <a:ext cx="3754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Конкурс: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как интерактивное пособие по обучению дошкольников ПБДД»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57166"/>
            <a:ext cx="2952731" cy="2214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357818" y="2786058"/>
            <a:ext cx="2982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Профилактика выгорания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786190"/>
            <a:ext cx="3431127" cy="257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857224" y="6357958"/>
            <a:ext cx="3097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практикум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640388"/>
            <a:ext cx="2694653" cy="2676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4786314" y="6357958"/>
            <a:ext cx="3767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Выставка дидактических пособий</a:t>
            </a: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52"/>
            <a:ext cx="3284529" cy="359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862092"/>
            <a:ext cx="4689468" cy="270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8596" y="3857628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Логопедическая, психологическая неделя в ДОО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5357826"/>
            <a:ext cx="2714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Семинар –практикум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«Здоровьесберегающие технологии» </a:t>
            </a:r>
          </a:p>
        </p:txBody>
      </p:sp>
      <p:pic>
        <p:nvPicPr>
          <p:cNvPr id="2054" name="Picture 6" descr="F:\отчет уо\фото в уо\педагоги\пед со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428604"/>
            <a:ext cx="4921283" cy="2214578"/>
          </a:xfrm>
          <a:prstGeom prst="rect">
            <a:avLst/>
          </a:prstGeom>
          <a:noFill/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143504" y="2857496"/>
            <a:ext cx="25003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Педагогические советы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5" name="Picture 2" descr="C:\Users\Владимир\Downloads\IMG_20241219_133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035828"/>
            <a:ext cx="2524003" cy="1893002"/>
          </a:xfrm>
          <a:prstGeom prst="rect">
            <a:avLst/>
          </a:prstGeom>
          <a:noFill/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71538" y="357166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286124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92867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4714884"/>
            <a:ext cx="3754427" cy="186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2285992"/>
            <a:ext cx="2859097" cy="2859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723</Words>
  <Application>Microsoft Office PowerPoint</Application>
  <PresentationFormat>Экран (4:3)</PresentationFormat>
  <Paragraphs>147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Леонидович Владимир</dc:creator>
  <cp:lastModifiedBy>dudak@rambler.ru</cp:lastModifiedBy>
  <cp:revision>167</cp:revision>
  <dcterms:created xsi:type="dcterms:W3CDTF">2023-03-29T13:47:56Z</dcterms:created>
  <dcterms:modified xsi:type="dcterms:W3CDTF">2025-06-10T17:00:26Z</dcterms:modified>
</cp:coreProperties>
</file>